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86" r:id="rId2"/>
    <p:sldId id="294" r:id="rId3"/>
    <p:sldId id="313" r:id="rId4"/>
    <p:sldId id="297" r:id="rId5"/>
    <p:sldId id="317" r:id="rId6"/>
    <p:sldId id="315" r:id="rId7"/>
    <p:sldId id="316" r:id="rId8"/>
    <p:sldId id="293" r:id="rId9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111ADCA-234D-1349-AE01-D74B5A36A3AF}">
          <p14:sldIdLst>
            <p14:sldId id="286"/>
            <p14:sldId id="294"/>
            <p14:sldId id="313"/>
            <p14:sldId id="297"/>
            <p14:sldId id="317"/>
            <p14:sldId id="315"/>
            <p14:sldId id="316"/>
          </p14:sldIdLst>
        </p14:section>
        <p14:section name="Untitled Section" id="{2D022776-8DB8-C548-A3FC-0BECA0C53349}">
          <p14:sldIdLst>
            <p14:sldId id="2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tfor Gitfor" initials="g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EFF"/>
    <a:srgbClr val="3E6FD2"/>
    <a:srgbClr val="0F5494"/>
    <a:srgbClr val="808080"/>
    <a:srgbClr val="3166CF"/>
    <a:srgbClr val="2D5EC1"/>
    <a:srgbClr val="99CCFF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86815" autoAdjust="0"/>
  </p:normalViewPr>
  <p:slideViewPr>
    <p:cSldViewPr>
      <p:cViewPr varScale="1">
        <p:scale>
          <a:sx n="101" d="100"/>
          <a:sy n="101" d="100"/>
        </p:scale>
        <p:origin x="76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Chart%20in%20Microsoft%20PowerPoint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'[Chart in Microsoft PowerPoint]Sheet1'!$B$1</c:f>
              <c:strCache>
                <c:ptCount val="1"/>
                <c:pt idx="0">
                  <c:v>Budget </c:v>
                </c:pt>
              </c:strCache>
            </c:strRef>
          </c:tx>
          <c:explosion val="25"/>
          <c:dLbls>
            <c:dLbl>
              <c:idx val="0"/>
              <c:tx>
                <c:rich>
                  <a:bodyPr/>
                  <a:lstStyle/>
                  <a:p>
                    <a:pPr>
                      <a:defRPr sz="1800" b="1"/>
                    </a:pPr>
                    <a:r>
                      <a:rPr lang="en-US" sz="1800" baseline="0" dirty="0"/>
                      <a:t>INFRA NIP </a:t>
                    </a:r>
                    <a:fld id="{F1CEAA8E-9122-C445-957C-87BA1B1862D2}" type="PERCENTAGE">
                      <a:rPr lang="en-US" sz="1800" baseline="0" smtClean="0"/>
                      <a:pPr>
                        <a:defRPr sz="1800" b="1"/>
                      </a:pPr>
                      <a:t>[PERCENTAGE]</a:t>
                    </a:fld>
                    <a:endParaRPr lang="en-US" sz="1800" baseline="0" dirty="0"/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163D-3448-96BD-E7C78F281111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800"/>
                    </a:pPr>
                    <a:r>
                      <a:rPr lang="en-US" sz="1800" b="1" dirty="0"/>
                      <a:t>INFRA</a:t>
                    </a:r>
                    <a:r>
                      <a:rPr lang="en-US" sz="1800" b="1" baseline="0" dirty="0"/>
                      <a:t> RIP</a:t>
                    </a:r>
                    <a:r>
                      <a:rPr lang="en-US" sz="1800" b="1" dirty="0"/>
                      <a:t>
10%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63D-3448-96BD-E7C78F281111}"/>
                </c:ext>
              </c:extLst>
            </c:dLbl>
            <c:dLbl>
              <c:idx val="2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1800"/>
                    </a:pPr>
                    <a:r>
                      <a:rPr lang="en-US" sz="1800" b="1" dirty="0"/>
                      <a:t>Private</a:t>
                    </a:r>
                    <a:r>
                      <a:rPr lang="en-US" sz="1800" b="1" baseline="0" dirty="0"/>
                      <a:t> sector </a:t>
                    </a:r>
                    <a:r>
                      <a:rPr lang="en-US" sz="1800" b="1" dirty="0"/>
                      <a:t>RIP
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63D-3448-96BD-E7C78F281111}"/>
                </c:ext>
              </c:extLst>
            </c:dLbl>
            <c:dLbl>
              <c:idx val="3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1800"/>
                    </a:pPr>
                    <a:r>
                      <a:rPr lang="en-US" sz="1800" b="1" dirty="0"/>
                      <a:t>Governance</a:t>
                    </a:r>
                    <a:r>
                      <a:rPr lang="en-US" sz="1800" b="1" baseline="0" dirty="0"/>
                      <a:t> and social sectors</a:t>
                    </a:r>
                    <a:r>
                      <a:rPr lang="en-US" sz="1800" b="1" dirty="0"/>
                      <a:t>
26%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63D-3448-96BD-E7C78F281111}"/>
                </c:ext>
              </c:extLst>
            </c:dLbl>
            <c:dLbl>
              <c:idx val="4"/>
              <c:layout>
                <c:manualLayout>
                  <c:x val="0.15127051044172662"/>
                  <c:y val="9.3965036870903226E-2"/>
                </c:manualLayout>
              </c:layout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1800"/>
                    </a:pPr>
                    <a:r>
                      <a:rPr lang="en-US" sz="1800" b="1" dirty="0"/>
                      <a:t>Rural development
23%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63D-3448-96BD-E7C78F281111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'[Chart in Microsoft PowerPoint]Sheet1'!$A$2:$A$6</c:f>
              <c:strCache>
                <c:ptCount val="5"/>
                <c:pt idx="0">
                  <c:v>Infra PIN</c:v>
                </c:pt>
                <c:pt idx="1">
                  <c:v>Infra PIR</c:v>
                </c:pt>
                <c:pt idx="2">
                  <c:v>Secteur privé PIR</c:v>
                </c:pt>
                <c:pt idx="3">
                  <c:v>Gouvernance et secteur sociaux</c:v>
                </c:pt>
                <c:pt idx="4">
                  <c:v>Développement rural</c:v>
                </c:pt>
              </c:strCache>
            </c:strRef>
          </c:cat>
          <c:val>
            <c:numRef>
              <c:f>'[Chart in Microsoft PowerPoint]Sheet1'!$B$2:$B$6</c:f>
              <c:numCache>
                <c:formatCode>"€"\ #,##0.00</c:formatCode>
                <c:ptCount val="5"/>
                <c:pt idx="0">
                  <c:v>204</c:v>
                </c:pt>
                <c:pt idx="1">
                  <c:v>58</c:v>
                </c:pt>
                <c:pt idx="2">
                  <c:v>25</c:v>
                </c:pt>
                <c:pt idx="3">
                  <c:v>148</c:v>
                </c:pt>
                <c:pt idx="4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63D-3448-96BD-E7C78F281111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/>
              <a:t>Portfolio evolution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0997382422397363E-2"/>
          <c:y val="0.14853448823146634"/>
          <c:w val="0.77454168682011737"/>
          <c:h val="0.73873240274890095"/>
        </c:manualLayout>
      </c:layout>
      <c:barChart>
        <c:barDir val="col"/>
        <c:grouping val="clustered"/>
        <c:varyColors val="0"/>
        <c:ser>
          <c:idx val="1"/>
          <c:order val="1"/>
          <c:tx>
            <c:v>Projects total budget</c:v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Sheet1!$A$1:$A$4</c:f>
              <c:strCache>
                <c:ptCount val="4"/>
                <c:pt idx="0">
                  <c:v>AFIF 1</c:v>
                </c:pt>
                <c:pt idx="1">
                  <c:v>AIP 2</c:v>
                </c:pt>
                <c:pt idx="2">
                  <c:v>AIP RIP</c:v>
                </c:pt>
                <c:pt idx="3">
                  <c:v>AIP 3</c:v>
                </c:pt>
              </c:strCache>
            </c:strRef>
          </c:cat>
          <c:val>
            <c:numRef>
              <c:f>Sheet1!$C$1:$C$4</c:f>
              <c:numCache>
                <c:formatCode>[$€-2]\ #,##0</c:formatCode>
                <c:ptCount val="4"/>
                <c:pt idx="0">
                  <c:v>358.54700000000003</c:v>
                </c:pt>
                <c:pt idx="1">
                  <c:v>302</c:v>
                </c:pt>
                <c:pt idx="2">
                  <c:v>180</c:v>
                </c:pt>
                <c:pt idx="3">
                  <c:v>855.8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29-764A-B623-3A1BE3466BB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75536000"/>
        <c:axId val="1774911104"/>
      </c:barChart>
      <c:lineChart>
        <c:grouping val="standard"/>
        <c:varyColors val="0"/>
        <c:ser>
          <c:idx val="0"/>
          <c:order val="0"/>
          <c:tx>
            <c:v>leverage effect</c:v>
          </c:tx>
          <c:spPr>
            <a:ln w="28575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Sheet1!$A$1:$A$4</c:f>
              <c:strCache>
                <c:ptCount val="4"/>
                <c:pt idx="0">
                  <c:v>AFIF 1</c:v>
                </c:pt>
                <c:pt idx="1">
                  <c:v>AIP 2</c:v>
                </c:pt>
                <c:pt idx="2">
                  <c:v>AIP RIP</c:v>
                </c:pt>
                <c:pt idx="3">
                  <c:v>AIP 3</c:v>
                </c:pt>
              </c:strCache>
            </c:strRef>
          </c:cat>
          <c:val>
            <c:numRef>
              <c:f>Sheet1!$B$1:$B$4</c:f>
              <c:numCache>
                <c:formatCode>General</c:formatCode>
                <c:ptCount val="4"/>
                <c:pt idx="0">
                  <c:v>2.82</c:v>
                </c:pt>
                <c:pt idx="1">
                  <c:v>4.58</c:v>
                </c:pt>
                <c:pt idx="2">
                  <c:v>6.92</c:v>
                </c:pt>
                <c:pt idx="3">
                  <c:v>14.95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429-764A-B623-3A1BE3466BB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79131616"/>
        <c:axId val="1758082880"/>
      </c:lineChart>
      <c:catAx>
        <c:axId val="1779131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8082880"/>
        <c:crosses val="autoZero"/>
        <c:auto val="1"/>
        <c:lblAlgn val="ctr"/>
        <c:lblOffset val="100"/>
        <c:noMultiLvlLbl val="0"/>
      </c:catAx>
      <c:valAx>
        <c:axId val="1758082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Leverage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9131616"/>
        <c:crosses val="autoZero"/>
        <c:crossBetween val="between"/>
      </c:valAx>
      <c:valAx>
        <c:axId val="177491110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Million </a:t>
                </a:r>
                <a:r>
                  <a:rPr lang="en-US" sz="1400" baseline="0"/>
                  <a:t> Euros</a:t>
                </a:r>
                <a:endParaRPr lang="en-US" sz="14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[$€-2]\ #,##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5536000"/>
        <c:crosses val="max"/>
        <c:crossBetween val="between"/>
      </c:valAx>
      <c:catAx>
        <c:axId val="17755360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7491110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982352690130024"/>
          <c:y val="9.9200355211673572E-2"/>
          <c:w val="0.56763841864170483"/>
          <c:h val="5.5193448825320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0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672"/>
            <a:ext cx="2946400" cy="4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672"/>
            <a:ext cx="2946400" cy="4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BE93DB09-74D8-4AED-9F64-6B5976E12E7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95688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0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7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5630"/>
            <a:ext cx="5438775" cy="4467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672"/>
            <a:ext cx="2946400" cy="4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672"/>
            <a:ext cx="2946400" cy="4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E3584304-3095-470D-AB71-72FDC5A9D59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726343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84304-3095-470D-AB71-72FDC5A9D59C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07180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D4D64861-A3A7-4083-AC4D-D42681AE678A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428741-A9AA-4B58-A2A1-A0CBC259413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83031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F4694-7426-4B8C-8A32-55D3EF9FE8F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07994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575818-4481-47A5-8B08-3479CA9A4DD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64271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507FB0-7622-4BB7-A1A6-B9F25239E04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40003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E3162-1000-495F-A892-9B52D514F31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21946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F5AA1-A879-41E7-8F76-A6340EFCD79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39289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7D0B1-A1B1-47D6-B3A1-01363D267C9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93190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BAD9B-712F-48AE-A519-DFDB6C344F7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16520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3DDBB1-177C-4DDC-9222-C14B945DAB3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00769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A5CD8-8E57-4594-8E83-63198F3D5F1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7731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BE65D0B7-F526-4C2E-BB6B-8FBF32130066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268760"/>
            <a:ext cx="8532812" cy="864790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4D64861-A3A7-4083-AC4D-D42681AE678A}" type="slidenum">
              <a:rPr lang="en-GB" altLang="en-US" smtClean="0"/>
              <a:pPr/>
              <a:t>1</a:t>
            </a:fld>
            <a:endParaRPr lang="en-GB" altLang="en-US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935" y="4122569"/>
            <a:ext cx="3815180" cy="2475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043608" y="2132856"/>
            <a:ext cx="6655182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FFFFFF"/>
              </a:buClr>
              <a:defRPr/>
            </a:pPr>
            <a:r>
              <a:rPr lang="en-GB" altLang="en-US" sz="3450" kern="0" dirty="0">
                <a:solidFill>
                  <a:srgbClr val="FFFFFF"/>
                </a:solidFill>
                <a:latin typeface="Verdana"/>
              </a:rPr>
              <a:t>Role of EU Delegations</a:t>
            </a:r>
          </a:p>
          <a:p>
            <a:pPr lvl="0" algn="ctr">
              <a:buClr>
                <a:srgbClr val="FFFFFF"/>
              </a:buClr>
              <a:defRPr/>
            </a:pPr>
            <a:r>
              <a:rPr lang="en-GB" altLang="en-US" sz="3450" kern="0" dirty="0">
                <a:solidFill>
                  <a:srgbClr val="FFFFFF"/>
                </a:solidFill>
                <a:latin typeface="Verdana"/>
              </a:rPr>
              <a:t>Madagascar case study</a:t>
            </a:r>
          </a:p>
        </p:txBody>
      </p:sp>
    </p:spTree>
    <p:extLst>
      <p:ext uri="{BB962C8B-B14F-4D97-AF65-F5344CB8AC3E}">
        <p14:creationId xmlns:p14="http://schemas.microsoft.com/office/powerpoint/2010/main" val="3272380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56" y="1555750"/>
            <a:ext cx="8497192" cy="936625"/>
          </a:xfrm>
        </p:spPr>
        <p:txBody>
          <a:bodyPr/>
          <a:lstStyle/>
          <a:p>
            <a:r>
              <a:rPr lang="fr-BE" sz="2800" dirty="0"/>
              <a:t>Key figures and background information:</a:t>
            </a:r>
            <a:br>
              <a:rPr lang="fr-BE" dirty="0"/>
            </a:b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/>
              <a:t>Fragile state</a:t>
            </a:r>
          </a:p>
          <a:p>
            <a:pPr algn="just"/>
            <a:r>
              <a:rPr lang="en-GB" dirty="0"/>
              <a:t>One of the 5</a:t>
            </a:r>
            <a:r>
              <a:rPr lang="en-GB" baseline="30000" dirty="0"/>
              <a:t>th</a:t>
            </a:r>
            <a:r>
              <a:rPr lang="en-GB" dirty="0"/>
              <a:t> poorest countries in the world</a:t>
            </a:r>
          </a:p>
          <a:p>
            <a:pPr algn="just"/>
            <a:r>
              <a:rPr lang="en-GB" dirty="0"/>
              <a:t>Political crisis in 2009 and under art. 96 after</a:t>
            </a:r>
          </a:p>
          <a:p>
            <a:pPr algn="just"/>
            <a:r>
              <a:rPr lang="en-GB" dirty="0"/>
              <a:t>Elections ends 2013</a:t>
            </a:r>
          </a:p>
          <a:p>
            <a:pPr algn="just"/>
            <a:r>
              <a:rPr lang="en-GB" dirty="0"/>
              <a:t>EU cooperation resumed in 2014</a:t>
            </a:r>
          </a:p>
          <a:p>
            <a:pPr algn="just"/>
            <a:r>
              <a:rPr lang="en-GB" dirty="0"/>
              <a:t>11</a:t>
            </a:r>
            <a:r>
              <a:rPr lang="en-GB" baseline="30000" dirty="0"/>
              <a:t>th</a:t>
            </a:r>
            <a:r>
              <a:rPr lang="en-GB" dirty="0"/>
              <a:t> EDF NIP signed in 2015</a:t>
            </a:r>
          </a:p>
          <a:p>
            <a:pPr algn="just"/>
            <a:r>
              <a:rPr lang="en-GB" dirty="0"/>
              <a:t>Political crisis in March 2018</a:t>
            </a:r>
          </a:p>
          <a:p>
            <a:pPr algn="just"/>
            <a:r>
              <a:rPr lang="en-GB" dirty="0"/>
              <a:t>Elections November 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75818-4481-47A5-8B08-3479CA9A4DD2}" type="slidenum">
              <a:rPr lang="en-GB" altLang="en-US" smtClean="0"/>
              <a:pPr/>
              <a:t>2</a:t>
            </a:fld>
            <a:endParaRPr lang="en-GB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6E0774-6E3C-694C-A94F-6B64C9219F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7" y="4015484"/>
            <a:ext cx="2232249" cy="239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441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2800" dirty="0"/>
              <a:t>National Indicative Program 11 EDF 			492M€</a:t>
            </a:r>
            <a:br>
              <a:rPr lang="fr-BE" dirty="0"/>
            </a:b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75818-4481-47A5-8B08-3479CA9A4DD2}" type="slidenum">
              <a:rPr lang="en-GB" altLang="en-US" smtClean="0"/>
              <a:pPr/>
              <a:t>3</a:t>
            </a:fld>
            <a:endParaRPr lang="en-GB" alt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4483540"/>
              </p:ext>
            </p:extLst>
          </p:nvPr>
        </p:nvGraphicFramePr>
        <p:xfrm>
          <a:off x="457200" y="2492375"/>
          <a:ext cx="8229600" cy="3529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3934282"/>
              </p:ext>
            </p:extLst>
          </p:nvPr>
        </p:nvGraphicFramePr>
        <p:xfrm>
          <a:off x="323528" y="1844824"/>
          <a:ext cx="770485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257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75818-4481-47A5-8B08-3479CA9A4DD2}" type="slidenum">
              <a:rPr lang="en-GB" altLang="en-US" smtClean="0"/>
              <a:pPr/>
              <a:t>4</a:t>
            </a:fld>
            <a:endParaRPr lang="en-GB" alt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223758"/>
              </p:ext>
            </p:extLst>
          </p:nvPr>
        </p:nvGraphicFramePr>
        <p:xfrm>
          <a:off x="755574" y="1556789"/>
          <a:ext cx="7776865" cy="4752538"/>
        </p:xfrm>
        <a:graphic>
          <a:graphicData uri="http://schemas.openxmlformats.org/drawingml/2006/table">
            <a:tbl>
              <a:tblPr/>
              <a:tblGrid>
                <a:gridCol w="31818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5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83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13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51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48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12800">
                <a:tc>
                  <a:txBody>
                    <a:bodyPr/>
                    <a:lstStyle/>
                    <a:p>
                      <a:pPr algn="ctr" fontAlgn="ctr"/>
                      <a:r>
                        <a:rPr lang="fr-BE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Décision 038465 (</a:t>
                      </a:r>
                      <a:r>
                        <a:rPr lang="fr-BE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AfIF</a:t>
                      </a:r>
                      <a:r>
                        <a:rPr lang="fr-BE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1) Engagés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n° Contrat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Chef de file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Contribution UE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Montant projet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Levier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934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Ring Road Antananarivo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375 623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AFD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4.992.000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62.992.000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12,62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28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PIAA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376 100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AFD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3.000.000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34.185.000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11,4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28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Lalankely 3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390 450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AFD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3.000.000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26.370.000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8,79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Modernisation routière Ph.1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i-FI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389 999 PIN 391 054 (PIR)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BEI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116.001.000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235.000.000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2,03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2934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Sous-Total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126.993.000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358.547.000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2,82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2934">
                <a:tc>
                  <a:txBody>
                    <a:bodyPr/>
                    <a:lstStyle/>
                    <a:p>
                      <a:pPr algn="ctr" fontAlgn="ctr"/>
                      <a:r>
                        <a:rPr lang="fr-B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Décision 039988 (AIP II) : Prévision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28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AEP de Tana I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BEI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30.000.000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65.000.000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28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Modernisation routière Ph.2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BAD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40.000.000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209.000.000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5,23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28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Electrification Rurale / SUNREF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AFD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3.000.000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28.000.000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8,33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2934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Sous-Total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73.000.000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302.000.000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4.58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2934">
                <a:tc>
                  <a:txBody>
                    <a:bodyPr/>
                    <a:lstStyle/>
                    <a:p>
                      <a:pPr algn="ctr" fontAlgn="ctr"/>
                      <a:r>
                        <a:rPr lang="fr-B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Décision D2 (EIP) PIR: Prévision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28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Ligne HT Tana tamatave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PIR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BAD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26.000.000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180.000.000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6,92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28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Sous-Total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26.000.000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180.000.000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6,92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293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Décision  (AIP III) : Prévision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28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Production hydro-électrique Sahofika/Volobé amont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BAD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20.000.000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800.000.000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28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Ligne HT Tana-</a:t>
                      </a:r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Fianar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BAD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4.000.000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20.000.000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28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Train urbain à Antananarivo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AFD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2.000.000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10.000.000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2800">
                <a:tc>
                  <a:txBody>
                    <a:bodyPr/>
                    <a:lstStyle/>
                    <a:p>
                      <a:pPr algn="l" fontAlgn="ctr"/>
                      <a:r>
                        <a:rPr lang="fr-B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Projet de numérisation et fibres optiques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BEI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3.000.000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25.800.000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8,6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22934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Sous-Total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29.000.000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855</a:t>
                      </a:r>
                      <a:r>
                        <a:rPr lang="fr-FR" sz="9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800</a:t>
                      </a:r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14.95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22934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254.993.000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1.696.347.000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</a:t>
                      </a:r>
                    </a:p>
                  </a:txBody>
                  <a:tcPr marL="7525" marR="7525" marT="7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9361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3ED63E-CAB6-E04D-888A-1031159B4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75818-4481-47A5-8B08-3479CA9A4DD2}" type="slidenum">
              <a:rPr lang="en-GB" altLang="en-US" smtClean="0"/>
              <a:pPr/>
              <a:t>5</a:t>
            </a:fld>
            <a:endParaRPr lang="en-GB" altLang="en-US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F6479DA5-C4F3-7C4B-861D-175BF7752A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0146527"/>
              </p:ext>
            </p:extLst>
          </p:nvPr>
        </p:nvGraphicFramePr>
        <p:xfrm>
          <a:off x="251520" y="1340768"/>
          <a:ext cx="8435280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5" name="Graphic 14" descr="Subtitles RTL">
            <a:extLst>
              <a:ext uri="{FF2B5EF4-FFF2-40B4-BE49-F238E27FC236}">
                <a16:creationId xmlns:a16="http://schemas.microsoft.com/office/drawing/2014/main" id="{37E78164-F0B1-5943-AB2F-F24F065897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03848" y="2098794"/>
            <a:ext cx="2185392" cy="21853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04A23B9-B0CC-7A44-86D5-996F0F9AD811}"/>
              </a:ext>
            </a:extLst>
          </p:cNvPr>
          <p:cNvSpPr txBox="1"/>
          <p:nvPr/>
        </p:nvSpPr>
        <p:spPr>
          <a:xfrm>
            <a:off x="3563888" y="2492896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Learning effect</a:t>
            </a:r>
          </a:p>
        </p:txBody>
      </p:sp>
    </p:spTree>
    <p:extLst>
      <p:ext uri="{BB962C8B-B14F-4D97-AF65-F5344CB8AC3E}">
        <p14:creationId xmlns:p14="http://schemas.microsoft.com/office/powerpoint/2010/main" val="2419552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75818-4481-47A5-8B08-3479CA9A4DD2}" type="slidenum">
              <a:rPr lang="en-GB" altLang="en-US" smtClean="0"/>
              <a:pPr/>
              <a:t>6</a:t>
            </a:fld>
            <a:endParaRPr lang="en-GB" altLang="en-US" dirty="0"/>
          </a:p>
        </p:txBody>
      </p:sp>
      <p:sp>
        <p:nvSpPr>
          <p:cNvPr id="5" name="Text Box 6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703026"/>
            <a:ext cx="8229600" cy="5841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800" b="1" i="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Reinforced tasks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 b="1" dirty="0">
              <a:solidFill>
                <a:srgbClr val="0F54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bg1"/>
              </a:buClr>
              <a:buSzTx/>
              <a:buFont typeface="Wingdings" pitchFamily="2" charset="2"/>
              <a:buChar char="q"/>
            </a:pPr>
            <a:r>
              <a:rPr lang="en-GB" altLang="en-US" dirty="0">
                <a:solidFill>
                  <a:srgbClr val="0F5494"/>
                </a:solidFill>
                <a:latin typeface="+mn-lt"/>
              </a:rPr>
              <a:t>Former </a:t>
            </a:r>
            <a:r>
              <a:rPr lang="en-GB" altLang="en-US" dirty="0" err="1">
                <a:solidFill>
                  <a:srgbClr val="0F5494"/>
                </a:solidFill>
                <a:latin typeface="+mn-lt"/>
              </a:rPr>
              <a:t>cofunding</a:t>
            </a:r>
            <a:r>
              <a:rPr lang="en-GB" altLang="en-US" dirty="0">
                <a:solidFill>
                  <a:srgbClr val="0F5494"/>
                </a:solidFill>
                <a:latin typeface="+mn-lt"/>
              </a:rPr>
              <a:t> projects revisited</a:t>
            </a:r>
          </a:p>
          <a:p>
            <a:pPr>
              <a:buClr>
                <a:schemeClr val="bg1"/>
              </a:buClr>
              <a:buSzTx/>
              <a:buFont typeface="Wingdings" pitchFamily="2" charset="2"/>
              <a:buChar char="q"/>
            </a:pPr>
            <a:r>
              <a:rPr lang="en-GB" altLang="en-US" dirty="0">
                <a:solidFill>
                  <a:srgbClr val="0F5494"/>
                </a:solidFill>
                <a:latin typeface="+mn-lt"/>
              </a:rPr>
              <a:t>Building trust and partnership</a:t>
            </a:r>
          </a:p>
          <a:p>
            <a:pPr>
              <a:buClr>
                <a:schemeClr val="bg1"/>
              </a:buClr>
              <a:buSzTx/>
              <a:buFont typeface="Wingdings" pitchFamily="2" charset="2"/>
              <a:buChar char="q"/>
            </a:pPr>
            <a:r>
              <a:rPr lang="en-GB" altLang="en-US" dirty="0">
                <a:solidFill>
                  <a:srgbClr val="0F5494"/>
                </a:solidFill>
                <a:latin typeface="+mn-lt"/>
              </a:rPr>
              <a:t>Institutional and political leverage</a:t>
            </a:r>
          </a:p>
          <a:p>
            <a:pPr>
              <a:buClr>
                <a:schemeClr val="bg1"/>
              </a:buClr>
              <a:buSzTx/>
              <a:buFont typeface="Wingdings" pitchFamily="2" charset="2"/>
              <a:buChar char="q"/>
            </a:pPr>
            <a:r>
              <a:rPr lang="en-GB" altLang="en-US" dirty="0">
                <a:solidFill>
                  <a:srgbClr val="0F5494"/>
                </a:solidFill>
                <a:latin typeface="+mn-lt"/>
              </a:rPr>
              <a:t>Complementary and win win partnerships</a:t>
            </a:r>
          </a:p>
          <a:p>
            <a:pPr>
              <a:buClr>
                <a:schemeClr val="bg1"/>
              </a:buClr>
              <a:buSzTx/>
              <a:buFont typeface="Wingdings" pitchFamily="2" charset="2"/>
              <a:buChar char="q"/>
            </a:pPr>
            <a:r>
              <a:rPr lang="en-GB" altLang="en-US" dirty="0">
                <a:solidFill>
                  <a:srgbClr val="0F5494"/>
                </a:solidFill>
                <a:latin typeface="+mn-lt"/>
              </a:rPr>
              <a:t>Using blending projects for leveraging policy dialogue and reforms (warning)</a:t>
            </a:r>
          </a:p>
          <a:p>
            <a:pPr>
              <a:buClr>
                <a:schemeClr val="bg1"/>
              </a:buClr>
              <a:buSzTx/>
              <a:buFont typeface="Wingdings" pitchFamily="2" charset="2"/>
              <a:buChar char="q"/>
            </a:pPr>
            <a:r>
              <a:rPr lang="en-GB" altLang="en-US" dirty="0">
                <a:solidFill>
                  <a:srgbClr val="0F5494"/>
                </a:solidFill>
                <a:latin typeface="+mn-lt"/>
              </a:rPr>
              <a:t>Visibility and presence of EU brand</a:t>
            </a:r>
          </a:p>
          <a:p>
            <a:pPr>
              <a:buClr>
                <a:schemeClr val="bg1"/>
              </a:buClr>
              <a:buSzTx/>
              <a:buFont typeface="Wingdings" pitchFamily="2" charset="2"/>
              <a:buChar char="q"/>
            </a:pPr>
            <a:r>
              <a:rPr lang="en-GB" altLang="en-US" dirty="0">
                <a:solidFill>
                  <a:srgbClr val="0F5494"/>
                </a:solidFill>
                <a:latin typeface="+mn-lt"/>
              </a:rPr>
              <a:t>Key role in the interface between FIs and Government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fr-BE" altLang="en-US" b="1" dirty="0">
              <a:solidFill>
                <a:srgbClr val="0F54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fr-BE" altLang="en-US" b="1" dirty="0">
              <a:solidFill>
                <a:srgbClr val="0F54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fr-BE" altLang="en-US" b="1" dirty="0">
              <a:solidFill>
                <a:srgbClr val="0F54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153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49213"/>
            <a:ext cx="4089400" cy="674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Freeform 20">
            <a:extLst>
              <a:ext uri="{FF2B5EF4-FFF2-40B4-BE49-F238E27FC236}">
                <a16:creationId xmlns:a16="http://schemas.microsoft.com/office/drawing/2014/main" id="{2C69FCDD-0BB9-CE44-A71D-C3A8F8674745}"/>
              </a:ext>
            </a:extLst>
          </p:cNvPr>
          <p:cNvSpPr/>
          <p:nvPr/>
        </p:nvSpPr>
        <p:spPr>
          <a:xfrm>
            <a:off x="3449638" y="3243263"/>
            <a:ext cx="342900" cy="336550"/>
          </a:xfrm>
          <a:custGeom>
            <a:avLst/>
            <a:gdLst>
              <a:gd name="connsiteX0" fmla="*/ 0 w 342199"/>
              <a:gd name="connsiteY0" fmla="*/ 336589 h 336589"/>
              <a:gd name="connsiteX1" fmla="*/ 33659 w 342199"/>
              <a:gd name="connsiteY1" fmla="*/ 330979 h 336589"/>
              <a:gd name="connsiteX2" fmla="*/ 50488 w 342199"/>
              <a:gd name="connsiteY2" fmla="*/ 314149 h 336589"/>
              <a:gd name="connsiteX3" fmla="*/ 67318 w 342199"/>
              <a:gd name="connsiteY3" fmla="*/ 308539 h 336589"/>
              <a:gd name="connsiteX4" fmla="*/ 100976 w 342199"/>
              <a:gd name="connsiteY4" fmla="*/ 291710 h 336589"/>
              <a:gd name="connsiteX5" fmla="*/ 123416 w 342199"/>
              <a:gd name="connsiteY5" fmla="*/ 274881 h 336589"/>
              <a:gd name="connsiteX6" fmla="*/ 157075 w 342199"/>
              <a:gd name="connsiteY6" fmla="*/ 252441 h 336589"/>
              <a:gd name="connsiteX7" fmla="*/ 190734 w 342199"/>
              <a:gd name="connsiteY7" fmla="*/ 230002 h 336589"/>
              <a:gd name="connsiteX8" fmla="*/ 196343 w 342199"/>
              <a:gd name="connsiteY8" fmla="*/ 213173 h 336589"/>
              <a:gd name="connsiteX9" fmla="*/ 213173 w 342199"/>
              <a:gd name="connsiteY9" fmla="*/ 196343 h 336589"/>
              <a:gd name="connsiteX10" fmla="*/ 224392 w 342199"/>
              <a:gd name="connsiteY10" fmla="*/ 179514 h 336589"/>
              <a:gd name="connsiteX11" fmla="*/ 241222 w 342199"/>
              <a:gd name="connsiteY11" fmla="*/ 162684 h 336589"/>
              <a:gd name="connsiteX12" fmla="*/ 263661 w 342199"/>
              <a:gd name="connsiteY12" fmla="*/ 123416 h 336589"/>
              <a:gd name="connsiteX13" fmla="*/ 274881 w 342199"/>
              <a:gd name="connsiteY13" fmla="*/ 106586 h 336589"/>
              <a:gd name="connsiteX14" fmla="*/ 280491 w 342199"/>
              <a:gd name="connsiteY14" fmla="*/ 89757 h 336589"/>
              <a:gd name="connsiteX15" fmla="*/ 302930 w 342199"/>
              <a:gd name="connsiteY15" fmla="*/ 56098 h 336589"/>
              <a:gd name="connsiteX16" fmla="*/ 330979 w 342199"/>
              <a:gd name="connsiteY16" fmla="*/ 22439 h 336589"/>
              <a:gd name="connsiteX17" fmla="*/ 342199 w 342199"/>
              <a:gd name="connsiteY17" fmla="*/ 0 h 336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42199" h="336589">
                <a:moveTo>
                  <a:pt x="0" y="336589"/>
                </a:moveTo>
                <a:cubicBezTo>
                  <a:pt x="11220" y="334719"/>
                  <a:pt x="23265" y="335599"/>
                  <a:pt x="33659" y="330979"/>
                </a:cubicBezTo>
                <a:cubicBezTo>
                  <a:pt x="40909" y="327757"/>
                  <a:pt x="43887" y="318550"/>
                  <a:pt x="50488" y="314149"/>
                </a:cubicBezTo>
                <a:cubicBezTo>
                  <a:pt x="55408" y="310869"/>
                  <a:pt x="62029" y="311184"/>
                  <a:pt x="67318" y="308539"/>
                </a:cubicBezTo>
                <a:cubicBezTo>
                  <a:pt x="110820" y="286789"/>
                  <a:pt x="58672" y="305812"/>
                  <a:pt x="100976" y="291710"/>
                </a:cubicBezTo>
                <a:cubicBezTo>
                  <a:pt x="108456" y="286100"/>
                  <a:pt x="115756" y="280243"/>
                  <a:pt x="123416" y="274881"/>
                </a:cubicBezTo>
                <a:cubicBezTo>
                  <a:pt x="134463" y="267148"/>
                  <a:pt x="147540" y="261976"/>
                  <a:pt x="157075" y="252441"/>
                </a:cubicBezTo>
                <a:cubicBezTo>
                  <a:pt x="178085" y="231431"/>
                  <a:pt x="166378" y="238121"/>
                  <a:pt x="190734" y="230002"/>
                </a:cubicBezTo>
                <a:cubicBezTo>
                  <a:pt x="192604" y="224392"/>
                  <a:pt x="193063" y="218093"/>
                  <a:pt x="196343" y="213173"/>
                </a:cubicBezTo>
                <a:cubicBezTo>
                  <a:pt x="200744" y="206572"/>
                  <a:pt x="208094" y="202438"/>
                  <a:pt x="213173" y="196343"/>
                </a:cubicBezTo>
                <a:cubicBezTo>
                  <a:pt x="217489" y="191164"/>
                  <a:pt x="220076" y="184693"/>
                  <a:pt x="224392" y="179514"/>
                </a:cubicBezTo>
                <a:cubicBezTo>
                  <a:pt x="229471" y="173419"/>
                  <a:pt x="236143" y="168779"/>
                  <a:pt x="241222" y="162684"/>
                </a:cubicBezTo>
                <a:cubicBezTo>
                  <a:pt x="253650" y="147771"/>
                  <a:pt x="253682" y="140879"/>
                  <a:pt x="263661" y="123416"/>
                </a:cubicBezTo>
                <a:cubicBezTo>
                  <a:pt x="267006" y="117562"/>
                  <a:pt x="271866" y="112617"/>
                  <a:pt x="274881" y="106586"/>
                </a:cubicBezTo>
                <a:cubicBezTo>
                  <a:pt x="277526" y="101297"/>
                  <a:pt x="277619" y="94926"/>
                  <a:pt x="280491" y="89757"/>
                </a:cubicBezTo>
                <a:cubicBezTo>
                  <a:pt x="287040" y="77970"/>
                  <a:pt x="296899" y="68159"/>
                  <a:pt x="302930" y="56098"/>
                </a:cubicBezTo>
                <a:cubicBezTo>
                  <a:pt x="317165" y="27629"/>
                  <a:pt x="307192" y="38298"/>
                  <a:pt x="330979" y="22439"/>
                </a:cubicBezTo>
                <a:cubicBezTo>
                  <a:pt x="337425" y="3100"/>
                  <a:pt x="332407" y="9790"/>
                  <a:pt x="342199" y="0"/>
                </a:cubicBezTo>
              </a:path>
            </a:pathLst>
          </a:custGeom>
          <a:noFill/>
          <a:ln w="349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6A6890E-6CDF-7248-92B3-F3E2E7DBF7BA}"/>
              </a:ext>
            </a:extLst>
          </p:cNvPr>
          <p:cNvSpPr txBox="1"/>
          <p:nvPr/>
        </p:nvSpPr>
        <p:spPr>
          <a:xfrm>
            <a:off x="2697163" y="3898900"/>
            <a:ext cx="1979612" cy="276225"/>
          </a:xfrm>
          <a:prstGeom prst="rect">
            <a:avLst/>
          </a:prstGeom>
          <a:solidFill>
            <a:schemeClr val="bg1"/>
          </a:solidFill>
          <a:ln w="28575">
            <a:solidFill>
              <a:srgbClr val="FF3300"/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BE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Ligne transport énergie</a:t>
            </a:r>
            <a:endParaRPr lang="fr-FR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EAF4410-C4CA-7249-8AB6-4A7CAE4B820F}"/>
              </a:ext>
            </a:extLst>
          </p:cNvPr>
          <p:cNvCxnSpPr/>
          <p:nvPr/>
        </p:nvCxnSpPr>
        <p:spPr>
          <a:xfrm flipH="1" flipV="1">
            <a:off x="3687763" y="3424238"/>
            <a:ext cx="204787" cy="47466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2">
            <a:extLst>
              <a:ext uri="{FF2B5EF4-FFF2-40B4-BE49-F238E27FC236}">
                <a16:creationId xmlns:a16="http://schemas.microsoft.com/office/drawing/2014/main" id="{0BF5EDFE-F31D-0247-8FF5-B8B5828BA735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4891088" y="1000125"/>
            <a:ext cx="3806825" cy="149225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GB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Linking blending operations and private sector</a:t>
            </a:r>
          </a:p>
        </p:txBody>
      </p:sp>
      <p:sp>
        <p:nvSpPr>
          <p:cNvPr id="43" name="Text Box 6">
            <a:extLst>
              <a:ext uri="{FF2B5EF4-FFF2-40B4-BE49-F238E27FC236}">
                <a16:creationId xmlns:a16="http://schemas.microsoft.com/office/drawing/2014/main" id="{233D5D42-D71C-6346-9C6A-20F2E05F51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1088" y="2492375"/>
            <a:ext cx="4054475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r>
              <a:rPr lang="en-GB" altLang="en-US" sz="1800" b="1" dirty="0">
                <a:latin typeface="Times New Roman" pitchFamily="18" charset="0"/>
              </a:rPr>
              <a:t>Key ideas</a:t>
            </a:r>
            <a:r>
              <a:rPr lang="en-GB" altLang="en-US" sz="1800" dirty="0">
                <a:latin typeface="Times New Roman" pitchFamily="18" charset="0"/>
              </a:rPr>
              <a:t>: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en-GB" altLang="en-US" sz="1800" dirty="0">
                <a:latin typeface="Times New Roman" pitchFamily="18" charset="0"/>
              </a:rPr>
              <a:t>No business as usual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en-GB" altLang="en-US" sz="1800" dirty="0">
                <a:latin typeface="Times New Roman" pitchFamily="18" charset="0"/>
              </a:rPr>
              <a:t>Diverse team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en-GB" altLang="en-US" sz="1800" dirty="0">
                <a:latin typeface="Times New Roman" pitchFamily="18" charset="0"/>
              </a:rPr>
              <a:t>Opportunistic vs programmatic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en-GB" altLang="en-US" sz="1800" dirty="0">
                <a:latin typeface="Times New Roman" pitchFamily="18" charset="0"/>
              </a:rPr>
              <a:t>Iterative learning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en-GB" altLang="en-US" sz="1800" dirty="0">
                <a:latin typeface="Times New Roman" pitchFamily="18" charset="0"/>
              </a:rPr>
              <a:t>Market creation and prosperity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en-GB" altLang="en-US" sz="1800" dirty="0">
                <a:latin typeface="Times New Roman" pitchFamily="18" charset="0"/>
              </a:rPr>
              <a:t>Ecosystem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en-GB" altLang="en-US" sz="1800" dirty="0">
                <a:latin typeface="Times New Roman" pitchFamily="18" charset="0"/>
              </a:rPr>
              <a:t>5 economic roundtables</a:t>
            </a:r>
          </a:p>
          <a:p>
            <a:pPr eaLnBrk="1" hangingPunct="1">
              <a:defRPr/>
            </a:pPr>
            <a:r>
              <a:rPr lang="en-GB" altLang="en-US" sz="1800" b="1" dirty="0">
                <a:latin typeface="Times New Roman" pitchFamily="18" charset="0"/>
                <a:cs typeface="Times New Roman" pitchFamily="18" charset="0"/>
              </a:rPr>
              <a:t>Challenges: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en-GB" altLang="en-US" sz="1800" dirty="0">
                <a:latin typeface="Times New Roman" pitchFamily="18" charset="0"/>
                <a:cs typeface="Times New Roman" pitchFamily="18" charset="0"/>
              </a:rPr>
              <a:t>Lack of inhouse specific expertise 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en-GB" altLang="en-US" sz="1800" dirty="0">
                <a:latin typeface="Times New Roman" pitchFamily="18" charset="0"/>
              </a:rPr>
              <a:t>Matching different rules and institutional cultures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en-GB" altLang="en-US" sz="1800" dirty="0">
                <a:latin typeface="Times New Roman" pitchFamily="18" charset="0"/>
                <a:cs typeface="Times New Roman" pitchFamily="18" charset="0"/>
              </a:rPr>
              <a:t>KPIs and forecasting</a:t>
            </a:r>
          </a:p>
          <a:p>
            <a:pPr marL="342900" indent="-342900" eaLnBrk="1" hangingPunct="1">
              <a:buFontTx/>
              <a:buChar char="-"/>
              <a:defRPr/>
            </a:pPr>
            <a:r>
              <a:rPr lang="en-GB" altLang="en-US" sz="1800" dirty="0">
                <a:latin typeface="Times New Roman" pitchFamily="18" charset="0"/>
                <a:cs typeface="Times New Roman" pitchFamily="18" charset="0"/>
              </a:rPr>
              <a:t>Being part of EU external policies and priorities</a:t>
            </a:r>
          </a:p>
          <a:p>
            <a:pPr marL="342900" indent="-342900" eaLnBrk="1" hangingPunct="1">
              <a:buFontTx/>
              <a:buChar char="-"/>
              <a:defRPr/>
            </a:pPr>
            <a:endParaRPr lang="fr-FR" altLang="en-US" sz="1800" dirty="0">
              <a:latin typeface="Calibri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768CA0A-DFC6-9F4B-8CA7-95747607CA78}"/>
              </a:ext>
            </a:extLst>
          </p:cNvPr>
          <p:cNvSpPr txBox="1"/>
          <p:nvPr/>
        </p:nvSpPr>
        <p:spPr>
          <a:xfrm>
            <a:off x="1641475" y="2679700"/>
            <a:ext cx="1979613" cy="276225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BE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Rocade</a:t>
            </a:r>
            <a:endParaRPr lang="fr-FR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 rot="1224475">
            <a:off x="1298685" y="4248318"/>
            <a:ext cx="428878" cy="1213805"/>
          </a:xfrm>
          <a:prstGeom prst="ellipse">
            <a:avLst/>
          </a:prstGeom>
          <a:noFill/>
          <a:ln w="44450">
            <a:solidFill>
              <a:srgbClr val="3E6F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17296" y="3579813"/>
            <a:ext cx="1170833" cy="276999"/>
          </a:xfrm>
          <a:prstGeom prst="rect">
            <a:avLst/>
          </a:prstGeom>
          <a:solidFill>
            <a:schemeClr val="bg1"/>
          </a:solidFill>
          <a:ln w="412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BE" sz="1200" b="1" dirty="0">
                <a:solidFill>
                  <a:srgbClr val="FF0000"/>
                </a:solidFill>
                <a:latin typeface="Franklin Gothic Medium" panose="020B0603020102020204" pitchFamily="34" charset="0"/>
              </a:rPr>
              <a:t>Corridor Ouest</a:t>
            </a:r>
            <a:endParaRPr lang="en-GB" sz="1200" b="1" dirty="0">
              <a:solidFill>
                <a:srgbClr val="FF0000"/>
              </a:solidFill>
              <a:latin typeface="Franklin Gothic Medium" panose="020B060302010202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221897" y="3898900"/>
            <a:ext cx="121381" cy="7167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0476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1680" y="2852936"/>
            <a:ext cx="6048672" cy="790575"/>
          </a:xfrm>
        </p:spPr>
        <p:txBody>
          <a:bodyPr/>
          <a:lstStyle/>
          <a:p>
            <a:r>
              <a:rPr lang="fr-BE" dirty="0"/>
              <a:t>MISAOTRA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4D64861-A3A7-4083-AC4D-D42681AE678A}" type="slidenum">
              <a:rPr lang="en-GB" altLang="en-US" smtClean="0"/>
              <a:pPr/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85759021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21741</TotalTime>
  <Words>367</Words>
  <Application>Microsoft Macintosh PowerPoint</Application>
  <PresentationFormat>On-screen Show (4:3)</PresentationFormat>
  <Paragraphs>183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Franklin Gothic Medium</vt:lpstr>
      <vt:lpstr>Times New Roman</vt:lpstr>
      <vt:lpstr>Verdana</vt:lpstr>
      <vt:lpstr>Wingdings</vt:lpstr>
      <vt:lpstr>blank</vt:lpstr>
      <vt:lpstr>PowerPoint Presentation</vt:lpstr>
      <vt:lpstr>Key figures and background information: </vt:lpstr>
      <vt:lpstr>National Indicative Program 11 EDF    492M€ </vt:lpstr>
      <vt:lpstr>PowerPoint Presentation</vt:lpstr>
      <vt:lpstr>PowerPoint Presentation</vt:lpstr>
      <vt:lpstr>PowerPoint Presentation</vt:lpstr>
      <vt:lpstr>PowerPoint Presentation</vt:lpstr>
      <vt:lpstr>MISAOTRA</vt:lpstr>
    </vt:vector>
  </TitlesOfParts>
  <Company>European Commission</Company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CHOJNACKA Maria Barbara (DEVCO)</dc:creator>
  <cp:lastModifiedBy>gitfor Gitfor</cp:lastModifiedBy>
  <cp:revision>154</cp:revision>
  <cp:lastPrinted>2018-11-23T07:36:09Z</cp:lastPrinted>
  <dcterms:created xsi:type="dcterms:W3CDTF">2016-09-20T06:04:27Z</dcterms:created>
  <dcterms:modified xsi:type="dcterms:W3CDTF">2019-12-03T13:37:58Z</dcterms:modified>
</cp:coreProperties>
</file>